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59" r:id="rId5"/>
    <p:sldId id="265" r:id="rId6"/>
    <p:sldId id="266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9" d="100"/>
          <a:sy n="99" d="100"/>
        </p:scale>
        <p:origin x="108" y="10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Introduction to </a:t>
            </a:r>
            <a:r>
              <a:rPr lang="en-US" dirty="0"/>
              <a:t>Chatb</a:t>
            </a:r>
            <a:r>
              <a:rPr dirty="0"/>
              <a:t>ot Anatomy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07342" y="1600201"/>
            <a:ext cx="8175057" cy="4525963"/>
          </a:xfrm>
        </p:spPr>
        <p:txBody>
          <a:bodyPr/>
          <a:lstStyle/>
          <a:p>
            <a:r>
              <a:rPr dirty="0"/>
              <a:t>Welcome to Lesson 1: </a:t>
            </a:r>
            <a:r>
              <a:rPr lang="en-US" dirty="0"/>
              <a:t>Chatb</a:t>
            </a:r>
            <a:r>
              <a:rPr dirty="0"/>
              <a:t>ot Anatomy</a:t>
            </a:r>
          </a:p>
          <a:p>
            <a:r>
              <a:rPr dirty="0"/>
              <a:t>In this lesson, we'll explore the key components that make up a chatbot using LLMs.</a:t>
            </a:r>
          </a:p>
          <a:p>
            <a:r>
              <a:rPr dirty="0"/>
              <a:t>We'll be using </a:t>
            </a:r>
            <a:r>
              <a:rPr dirty="0" err="1"/>
              <a:t>FastAPI</a:t>
            </a:r>
            <a:r>
              <a:rPr dirty="0"/>
              <a:t> for the server, ReactJS for the client, and LangChain to manage conversation flow.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What is a Chatbot?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9592" y="1600201"/>
            <a:ext cx="8232808" cy="4525963"/>
          </a:xfrm>
        </p:spPr>
        <p:txBody>
          <a:bodyPr>
            <a:normAutofit lnSpcReduction="10000"/>
          </a:bodyPr>
          <a:lstStyle/>
          <a:p>
            <a:r>
              <a:rPr dirty="0"/>
              <a:t>A chatbot is a software application used to conduct conversations.</a:t>
            </a:r>
          </a:p>
          <a:p>
            <a:r>
              <a:rPr dirty="0"/>
              <a:t>It mimics human conversational abilities using Natural Language Processing (NLP).</a:t>
            </a:r>
          </a:p>
          <a:p>
            <a:r>
              <a:rPr dirty="0"/>
              <a:t>Modern chatbots leverage LLMs like GPT-4 and frameworks such as LangChain to generate responses.</a:t>
            </a:r>
          </a:p>
          <a:p>
            <a:r>
              <a:rPr dirty="0"/>
              <a:t>Our chatbot will integrate with OpenAI's API to generate natural language responses.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C190213-E254-E04E-9505-613F9352B8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13708" y="1667918"/>
            <a:ext cx="6792273" cy="4420217"/>
          </a:xfrm>
          <a:solidFill>
            <a:schemeClr val="lt1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Components of Our Chatbot</a:t>
            </a:r>
            <a:endParaRPr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2E9E5CB-A4D5-3D41-2C69-5D7F069F01AD}"/>
              </a:ext>
            </a:extLst>
          </p:cNvPr>
          <p:cNvSpPr/>
          <p:nvPr/>
        </p:nvSpPr>
        <p:spPr>
          <a:xfrm>
            <a:off x="2527552" y="5137267"/>
            <a:ext cx="961901" cy="344384"/>
          </a:xfrm>
          <a:prstGeom prst="roundRect">
            <a:avLst/>
          </a:prstGeom>
          <a:solidFill>
            <a:schemeClr val="lt1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Prompt Templates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CE3B07B-93C9-05C7-8593-86CC1D085DEE}"/>
              </a:ext>
            </a:extLst>
          </p:cNvPr>
          <p:cNvSpPr/>
          <p:nvPr/>
        </p:nvSpPr>
        <p:spPr>
          <a:xfrm>
            <a:off x="1084700" y="4410704"/>
            <a:ext cx="961901" cy="344384"/>
          </a:xfrm>
          <a:prstGeom prst="roundRect">
            <a:avLst/>
          </a:prstGeom>
          <a:solidFill>
            <a:schemeClr val="lt1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err="1"/>
              <a:t>HumanMessage</a:t>
            </a:r>
            <a:r>
              <a:rPr lang="en-US" sz="800" dirty="0"/>
              <a:t> </a:t>
            </a:r>
          </a:p>
          <a:p>
            <a:pPr algn="ctr"/>
            <a:r>
              <a:rPr lang="en-US" sz="800" dirty="0"/>
              <a:t>[role: “user”]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2F8D197-CB08-F8BB-7946-8ED905FFF6D5}"/>
              </a:ext>
            </a:extLst>
          </p:cNvPr>
          <p:cNvSpPr/>
          <p:nvPr/>
        </p:nvSpPr>
        <p:spPr>
          <a:xfrm>
            <a:off x="1084700" y="4898779"/>
            <a:ext cx="961901" cy="344384"/>
          </a:xfrm>
          <a:prstGeom prst="roundRect">
            <a:avLst/>
          </a:prstGeom>
          <a:solidFill>
            <a:schemeClr val="lt1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err="1"/>
              <a:t>AIMessage</a:t>
            </a:r>
            <a:endParaRPr lang="en-US" sz="800" dirty="0"/>
          </a:p>
          <a:p>
            <a:pPr algn="ctr"/>
            <a:r>
              <a:rPr lang="en-US" sz="800" dirty="0"/>
              <a:t>[role: “assistant”]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1065AB8B-941B-9FB1-F14B-2E9CF79F36D9}"/>
              </a:ext>
            </a:extLst>
          </p:cNvPr>
          <p:cNvSpPr/>
          <p:nvPr/>
        </p:nvSpPr>
        <p:spPr>
          <a:xfrm>
            <a:off x="1083721" y="5395563"/>
            <a:ext cx="961901" cy="344384"/>
          </a:xfrm>
          <a:prstGeom prst="roundRect">
            <a:avLst/>
          </a:prstGeom>
          <a:solidFill>
            <a:schemeClr val="lt1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err="1"/>
              <a:t>SystemMessage</a:t>
            </a:r>
            <a:endParaRPr lang="en-US" sz="800" dirty="0"/>
          </a:p>
          <a:p>
            <a:pPr algn="ctr"/>
            <a:r>
              <a:rPr lang="en-US" sz="800" dirty="0"/>
              <a:t>[role: “system”]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2899533-C99B-8BC1-5B07-6B6C55933F49}"/>
              </a:ext>
            </a:extLst>
          </p:cNvPr>
          <p:cNvSpPr/>
          <p:nvPr/>
        </p:nvSpPr>
        <p:spPr>
          <a:xfrm>
            <a:off x="1083720" y="5914513"/>
            <a:ext cx="961901" cy="344384"/>
          </a:xfrm>
          <a:prstGeom prst="roundRect">
            <a:avLst/>
          </a:prstGeom>
          <a:solidFill>
            <a:schemeClr val="lt1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" dirty="0" err="1"/>
              <a:t>ToolMessage</a:t>
            </a:r>
            <a:endParaRPr lang="en-US" sz="800" dirty="0"/>
          </a:p>
          <a:p>
            <a:pPr algn="ctr"/>
            <a:r>
              <a:rPr lang="en-US" sz="800" dirty="0"/>
              <a:t>[role: “tool”]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2EBB7C53-2B98-8000-DF9F-144810E34282}"/>
              </a:ext>
            </a:extLst>
          </p:cNvPr>
          <p:cNvCxnSpPr>
            <a:stCxn id="13" idx="3"/>
            <a:endCxn id="10" idx="1"/>
          </p:cNvCxnSpPr>
          <p:nvPr/>
        </p:nvCxnSpPr>
        <p:spPr>
          <a:xfrm>
            <a:off x="2046601" y="4582896"/>
            <a:ext cx="480951" cy="7265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B34F02BD-33BB-A4F8-BDF2-C6E74872F80F}"/>
              </a:ext>
            </a:extLst>
          </p:cNvPr>
          <p:cNvCxnSpPr>
            <a:stCxn id="14" idx="3"/>
            <a:endCxn id="10" idx="1"/>
          </p:cNvCxnSpPr>
          <p:nvPr/>
        </p:nvCxnSpPr>
        <p:spPr>
          <a:xfrm>
            <a:off x="2046601" y="5070971"/>
            <a:ext cx="480951" cy="23848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Connector: Elbow 21">
            <a:extLst>
              <a:ext uri="{FF2B5EF4-FFF2-40B4-BE49-F238E27FC236}">
                <a16:creationId xmlns:a16="http://schemas.microsoft.com/office/drawing/2014/main" id="{834AD3E0-B1C5-AC75-5DD2-6224B981BA8D}"/>
              </a:ext>
            </a:extLst>
          </p:cNvPr>
          <p:cNvCxnSpPr>
            <a:stCxn id="15" idx="3"/>
            <a:endCxn id="10" idx="1"/>
          </p:cNvCxnSpPr>
          <p:nvPr/>
        </p:nvCxnSpPr>
        <p:spPr>
          <a:xfrm flipV="1">
            <a:off x="2045622" y="5309459"/>
            <a:ext cx="481930" cy="25829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773E30D2-62F8-4EB1-46C3-761DDD206B85}"/>
              </a:ext>
            </a:extLst>
          </p:cNvPr>
          <p:cNvCxnSpPr>
            <a:stCxn id="16" idx="3"/>
            <a:endCxn id="10" idx="1"/>
          </p:cNvCxnSpPr>
          <p:nvPr/>
        </p:nvCxnSpPr>
        <p:spPr>
          <a:xfrm flipV="1">
            <a:off x="2045621" y="5309459"/>
            <a:ext cx="481931" cy="77724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F5E8FF87-7D54-C2CB-307D-3D3761949FC2}"/>
              </a:ext>
            </a:extLst>
          </p:cNvPr>
          <p:cNvSpPr/>
          <p:nvPr/>
        </p:nvSpPr>
        <p:spPr>
          <a:xfrm>
            <a:off x="4066318" y="5084008"/>
            <a:ext cx="961901" cy="344384"/>
          </a:xfrm>
          <a:prstGeom prst="roundRect">
            <a:avLst/>
          </a:prstGeom>
          <a:solidFill>
            <a:schemeClr val="lt1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Prompt Value</a:t>
            </a:r>
          </a:p>
        </p:txBody>
      </p: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E87F1911-5C47-DF54-5767-23949A6D5B79}"/>
              </a:ext>
            </a:extLst>
          </p:cNvPr>
          <p:cNvCxnSpPr>
            <a:stCxn id="10" idx="3"/>
            <a:endCxn id="25" idx="1"/>
          </p:cNvCxnSpPr>
          <p:nvPr/>
        </p:nvCxnSpPr>
        <p:spPr>
          <a:xfrm flipV="1">
            <a:off x="3489453" y="5256200"/>
            <a:ext cx="576865" cy="5325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0" name="AutoShape 4" descr="Microsoft 365 Copilot License - Annual Subscriptio">
            <a:extLst>
              <a:ext uri="{FF2B5EF4-FFF2-40B4-BE49-F238E27FC236}">
                <a16:creationId xmlns:a16="http://schemas.microsoft.com/office/drawing/2014/main" id="{A6E405EC-32C0-643C-75D7-3984669C13D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723419" y="356186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6B1B9A08-E972-1470-9D68-7D4DBD69F79D}"/>
              </a:ext>
            </a:extLst>
          </p:cNvPr>
          <p:cNvGrpSpPr/>
          <p:nvPr/>
        </p:nvGrpSpPr>
        <p:grpSpPr>
          <a:xfrm>
            <a:off x="4986260" y="3351103"/>
            <a:ext cx="961901" cy="687304"/>
            <a:chOff x="3552574" y="3534375"/>
            <a:chExt cx="961901" cy="687304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0F77B9C-5714-9C7E-D51B-93105994D1B5}"/>
                </a:ext>
              </a:extLst>
            </p:cNvPr>
            <p:cNvSpPr/>
            <p:nvPr/>
          </p:nvSpPr>
          <p:spPr>
            <a:xfrm>
              <a:off x="3552574" y="3534375"/>
              <a:ext cx="961901" cy="687304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r>
                <a:rPr lang="en-US" sz="1050" dirty="0"/>
                <a:t>LLM</a:t>
              </a:r>
            </a:p>
            <a:p>
              <a:endParaRPr lang="en-US" sz="1050" dirty="0"/>
            </a:p>
          </p:txBody>
        </p:sp>
        <p:pic>
          <p:nvPicPr>
            <p:cNvPr id="1026" name="Picture 2" descr="openai&quot; Icon - Download for free – Iconduck">
              <a:extLst>
                <a:ext uri="{FF2B5EF4-FFF2-40B4-BE49-F238E27FC236}">
                  <a16:creationId xmlns:a16="http://schemas.microsoft.com/office/drawing/2014/main" id="{3C671964-8D2F-253A-AD2D-EC1B61CA69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07279" y="3730375"/>
              <a:ext cx="168277" cy="1706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0888029E-BBD8-BCED-9563-87061B4AE58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98933" y="3716818"/>
              <a:ext cx="199605" cy="19960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Claude AI icon PNG and SVG Vector Free Download">
              <a:extLst>
                <a:ext uri="{FF2B5EF4-FFF2-40B4-BE49-F238E27FC236}">
                  <a16:creationId xmlns:a16="http://schemas.microsoft.com/office/drawing/2014/main" id="{A7E5EF6F-FAF4-A6EC-389F-49BBF09CAD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1915" y="3730856"/>
              <a:ext cx="185567" cy="1855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E73046A0-6086-0F55-3C53-074C478D0F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30859" y="3730376"/>
              <a:ext cx="208263" cy="186048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D4123C7C-78D5-0C7E-B94B-27455BB5D5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670129" y="3931754"/>
              <a:ext cx="257608" cy="242455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71DF531-71FC-13BF-BB4E-6B94D7956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24230" y="3966040"/>
              <a:ext cx="335408" cy="175531"/>
            </a:xfrm>
            <a:prstGeom prst="rect">
              <a:avLst/>
            </a:prstGeom>
          </p:spPr>
        </p:pic>
      </p:grp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580A5A75-4005-CAD1-2E55-27A41FABA611}"/>
              </a:ext>
            </a:extLst>
          </p:cNvPr>
          <p:cNvSpPr/>
          <p:nvPr/>
        </p:nvSpPr>
        <p:spPr>
          <a:xfrm>
            <a:off x="5145498" y="5084841"/>
            <a:ext cx="961901" cy="344384"/>
          </a:xfrm>
          <a:prstGeom prst="roundRect">
            <a:avLst/>
          </a:prstGeom>
          <a:solidFill>
            <a:schemeClr val="lt1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Output Parser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9B1D9379-381C-2D39-42D9-1339BA4C9C67}"/>
              </a:ext>
            </a:extLst>
          </p:cNvPr>
          <p:cNvCxnSpPr>
            <a:cxnSpLocks/>
            <a:endCxn id="52" idx="0"/>
          </p:cNvCxnSpPr>
          <p:nvPr/>
        </p:nvCxnSpPr>
        <p:spPr>
          <a:xfrm>
            <a:off x="5478702" y="4102297"/>
            <a:ext cx="147747" cy="9825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5" name="3D Model 54" descr="Laptop Computer">
                <a:extLst>
                  <a:ext uri="{FF2B5EF4-FFF2-40B4-BE49-F238E27FC236}">
                    <a16:creationId xmlns:a16="http://schemas.microsoft.com/office/drawing/2014/main" id="{DAA813DD-EA71-7CEF-1578-2568E9A2C5C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367158274"/>
                  </p:ext>
                </p:extLst>
              </p:nvPr>
            </p:nvGraphicFramePr>
            <p:xfrm>
              <a:off x="6005141" y="6026458"/>
              <a:ext cx="730531" cy="770621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730531" cy="770621"/>
                    </a:xfrm>
                    <a:prstGeom prst="rect">
                      <a:avLst/>
                    </a:prstGeom>
                  </am3d:spPr>
                  <am3d:camera>
                    <am3d:pos x="0" y="0" z="654225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145800" d="1000000"/>
                    <am3d:preTrans dx="-543" dy="-12469323" dz="2456953"/>
                    <am3d:scale>
                      <am3d:sx n="1000000" d="1000000"/>
                      <am3d:sy n="1000000" d="1000000"/>
                      <am3d:sz n="1000000" d="1000000"/>
                    </am3d:scale>
                    <am3d:rot ax="2495609" ay="2893275" az="2010107"/>
                    <am3d:postTrans dx="0" dy="0" dz="0"/>
                  </am3d:trans>
                  <am3d:raster rName="Office3DRenderer" rVer="16.0.8326">
                    <am3d:blip r:embed="rId10"/>
                  </am3d:raster>
                  <am3d:objViewport viewportSz="79063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5" name="3D Model 54" descr="Laptop Computer">
                <a:extLst>
                  <a:ext uri="{FF2B5EF4-FFF2-40B4-BE49-F238E27FC236}">
                    <a16:creationId xmlns:a16="http://schemas.microsoft.com/office/drawing/2014/main" id="{DAA813DD-EA71-7CEF-1578-2568E9A2C5C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005141" y="6026458"/>
                <a:ext cx="730531" cy="770621"/>
              </a:xfrm>
              <a:prstGeom prst="rect">
                <a:avLst/>
              </a:prstGeom>
            </p:spPr>
          </p:pic>
        </mc:Fallback>
      </mc:AlternateContent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34B6842-D7E2-0A2C-C4D7-C8358C17EFC5}"/>
              </a:ext>
            </a:extLst>
          </p:cNvPr>
          <p:cNvCxnSpPr>
            <a:cxnSpLocks/>
            <a:endCxn id="60" idx="0"/>
          </p:cNvCxnSpPr>
          <p:nvPr/>
        </p:nvCxnSpPr>
        <p:spPr>
          <a:xfrm flipH="1">
            <a:off x="4834176" y="5429225"/>
            <a:ext cx="792273" cy="62051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4C34CE6A-2C40-7FBF-9576-1E2E76562F01}"/>
              </a:ext>
            </a:extLst>
          </p:cNvPr>
          <p:cNvCxnSpPr>
            <a:cxnSpLocks/>
            <a:stCxn id="60" idx="0"/>
          </p:cNvCxnSpPr>
          <p:nvPr/>
        </p:nvCxnSpPr>
        <p:spPr>
          <a:xfrm flipH="1" flipV="1">
            <a:off x="4640164" y="5490151"/>
            <a:ext cx="194012" cy="5595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0" name="Picture 59">
            <a:extLst>
              <a:ext uri="{FF2B5EF4-FFF2-40B4-BE49-F238E27FC236}">
                <a16:creationId xmlns:a16="http://schemas.microsoft.com/office/drawing/2014/main" id="{A5C36067-79B8-44B5-1155-52D3389E450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81726" y="6049740"/>
            <a:ext cx="1104900" cy="398152"/>
          </a:xfrm>
          <a:prstGeom prst="rect">
            <a:avLst/>
          </a:prstGeom>
        </p:spPr>
      </p:pic>
      <p:cxnSp>
        <p:nvCxnSpPr>
          <p:cNvPr id="1039" name="Straight Arrow Connector 1038">
            <a:extLst>
              <a:ext uri="{FF2B5EF4-FFF2-40B4-BE49-F238E27FC236}">
                <a16:creationId xmlns:a16="http://schemas.microsoft.com/office/drawing/2014/main" id="{56E97453-9110-F8B6-501C-F0ACBE562B3B}"/>
              </a:ext>
            </a:extLst>
          </p:cNvPr>
          <p:cNvCxnSpPr>
            <a:stCxn id="25" idx="0"/>
          </p:cNvCxnSpPr>
          <p:nvPr/>
        </p:nvCxnSpPr>
        <p:spPr>
          <a:xfrm flipV="1">
            <a:off x="4547269" y="4038407"/>
            <a:ext cx="814154" cy="10456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44" name="Picture 1043">
            <a:extLst>
              <a:ext uri="{FF2B5EF4-FFF2-40B4-BE49-F238E27FC236}">
                <a16:creationId xmlns:a16="http://schemas.microsoft.com/office/drawing/2014/main" id="{F688AE6C-687E-4410-C455-6A60D8A0609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657493" y="6232236"/>
            <a:ext cx="328345" cy="309031"/>
          </a:xfrm>
          <a:prstGeom prst="rect">
            <a:avLst/>
          </a:prstGeom>
        </p:spPr>
      </p:pic>
      <p:cxnSp>
        <p:nvCxnSpPr>
          <p:cNvPr id="1052" name="Straight Arrow Connector 1051">
            <a:extLst>
              <a:ext uri="{FF2B5EF4-FFF2-40B4-BE49-F238E27FC236}">
                <a16:creationId xmlns:a16="http://schemas.microsoft.com/office/drawing/2014/main" id="{D83B62DE-B0DE-D65C-5C50-A5D85E8BADE0}"/>
              </a:ext>
            </a:extLst>
          </p:cNvPr>
          <p:cNvCxnSpPr>
            <a:stCxn id="60" idx="3"/>
            <a:endCxn id="1044" idx="1"/>
          </p:cNvCxnSpPr>
          <p:nvPr/>
        </p:nvCxnSpPr>
        <p:spPr>
          <a:xfrm>
            <a:off x="5386626" y="6248816"/>
            <a:ext cx="270867" cy="13793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0393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Natural Language Understanding (NLU)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49592" y="1600201"/>
            <a:ext cx="8232808" cy="4525963"/>
          </a:xfrm>
        </p:spPr>
        <p:txBody>
          <a:bodyPr/>
          <a:lstStyle/>
          <a:p>
            <a:r>
              <a:rPr dirty="0"/>
              <a:t>NLU is the part of the chatbot that helps it understand user input.</a:t>
            </a:r>
          </a:p>
          <a:p>
            <a:r>
              <a:rPr dirty="0"/>
              <a:t>It breaks down user queries into smaller, more manageable tokens.</a:t>
            </a:r>
          </a:p>
          <a:p>
            <a:r>
              <a:rPr dirty="0"/>
              <a:t>OpenAI's LLM handles tokenization and context understanding.</a:t>
            </a:r>
          </a:p>
          <a:p>
            <a:r>
              <a:rPr dirty="0"/>
              <a:t>LangChain helps in structuring prompts to ensure context continuity.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C7603-133D-5061-B614-A1B7FE885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 Flow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0A2E82-EDD4-5012-1DAC-82CF2167D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4338" y="1600200"/>
            <a:ext cx="7843323" cy="4525963"/>
          </a:xfrm>
        </p:spPr>
      </p:pic>
    </p:spTree>
    <p:extLst>
      <p:ext uri="{BB962C8B-B14F-4D97-AF65-F5344CB8AC3E}">
        <p14:creationId xmlns:p14="http://schemas.microsoft.com/office/powerpoint/2010/main" val="1582175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C7603-133D-5061-B614-A1B7FE885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Chatbot Flow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C0A2E82-EDD4-5012-1DAC-82CF2167DF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2174338" y="1600200"/>
            <a:ext cx="7843323" cy="4525963"/>
          </a:xfrm>
        </p:spPr>
      </p:pic>
    </p:spTree>
    <p:extLst>
      <p:ext uri="{BB962C8B-B14F-4D97-AF65-F5344CB8AC3E}">
        <p14:creationId xmlns:p14="http://schemas.microsoft.com/office/powerpoint/2010/main" val="32115228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API 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9966" y="1600201"/>
            <a:ext cx="8242434" cy="4525963"/>
          </a:xfrm>
        </p:spPr>
        <p:txBody>
          <a:bodyPr/>
          <a:lstStyle/>
          <a:p>
            <a:r>
              <a:rPr dirty="0"/>
              <a:t>The chatbot interacts with LLMs via APIs like OpenAI API.</a:t>
            </a:r>
          </a:p>
          <a:p>
            <a:r>
              <a:rPr dirty="0" err="1"/>
              <a:t>FastAPI</a:t>
            </a:r>
            <a:r>
              <a:rPr dirty="0"/>
              <a:t> </a:t>
            </a:r>
            <a:r>
              <a:rPr lang="en-US" dirty="0"/>
              <a:t>routes </a:t>
            </a:r>
            <a:r>
              <a:rPr dirty="0"/>
              <a:t>incoming requests from the ReactJS client asynchronously and passes them to LangChain.</a:t>
            </a:r>
          </a:p>
          <a:p>
            <a:r>
              <a:rPr dirty="0"/>
              <a:t>Environment variables (.env) are used to securely manage API keys for OpenAI, loaded via python-</a:t>
            </a:r>
            <a:r>
              <a:rPr dirty="0" err="1"/>
              <a:t>dotenv</a:t>
            </a:r>
            <a:r>
              <a:rPr dirty="0"/>
              <a:t>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Coding 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9966" y="1600201"/>
            <a:ext cx="8242434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&gt; git</a:t>
            </a:r>
            <a:r>
              <a:rPr lang="fr-FR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clone</a:t>
            </a:r>
            <a:r>
              <a:rPr lang="fr-FR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https://github.com/marty916/Enterprise-LLM-RAG.git</a:t>
            </a:r>
            <a:endParaRPr lang="fr-FR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fr-FR" sz="18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&gt; cd</a:t>
            </a:r>
            <a:r>
              <a:rPr lang="fr-FR" sz="18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fr-FR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Enterprise-LLM-RAG/</a:t>
            </a:r>
            <a:r>
              <a:rPr lang="fr-FR" sz="180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lessons</a:t>
            </a:r>
            <a:r>
              <a:rPr lang="fr-FR" sz="180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/01-chatbot</a:t>
            </a:r>
            <a:endParaRPr lang="fr-FR" sz="18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1395</TotalTime>
  <Words>270</Words>
  <Application>Microsoft Office PowerPoint</Application>
  <PresentationFormat>Widescreen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Consolas</vt:lpstr>
      <vt:lpstr>Office Theme</vt:lpstr>
      <vt:lpstr>Introduction to Chatbot Anatomy</vt:lpstr>
      <vt:lpstr>What is a Chatbot?</vt:lpstr>
      <vt:lpstr>Key Components of Our Chatbot</vt:lpstr>
      <vt:lpstr>Natural Language Understanding (NLU)</vt:lpstr>
      <vt:lpstr>Chatbot Flow</vt:lpstr>
      <vt:lpstr>Chatbot Flow</vt:lpstr>
      <vt:lpstr>API Integration</vt:lpstr>
      <vt:lpstr>Coding Exercise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Marty Bradley</cp:lastModifiedBy>
  <cp:revision>5</cp:revision>
  <dcterms:created xsi:type="dcterms:W3CDTF">2013-01-27T09:14:16Z</dcterms:created>
  <dcterms:modified xsi:type="dcterms:W3CDTF">2024-09-28T21:12:58Z</dcterms:modified>
  <cp:category/>
</cp:coreProperties>
</file>

<file path=docProps/thumbnail.jpeg>
</file>